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83" r:id="rId4"/>
    <p:sldId id="258" r:id="rId5"/>
    <p:sldId id="28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18"/>
  </p:normalViewPr>
  <p:slideViewPr>
    <p:cSldViewPr snapToGrid="0" snapToObjects="1">
      <p:cViewPr varScale="1">
        <p:scale>
          <a:sx n="74" d="100"/>
          <a:sy n="74" d="100"/>
        </p:scale>
        <p:origin x="-108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20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mk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 да му се помогне на инструкторот да ја поттикне дискусијата за сите сесии на курсот, обезбеден е PowerPoint. Инструкторот треба да ги подели формуларите за евалуација пред да ја почне сесијата</a:t>
            </a:r>
            <a:r>
              <a:rPr lang="mk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Во </a:t>
            </a:r>
            <a:r>
              <a:rPr lang="mk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некои околности, може да биде соодветно да се поделат формуларите за евалуација на почетокот на курсот за да учесниците ги пополнуваат како напредува курсот и кога сесиите им се свежи во мислите</a:t>
            </a:r>
            <a:r>
              <a:rPr lang="mk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Постои </a:t>
            </a:r>
            <a:r>
              <a:rPr lang="mk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исто така тенденција на крајот на курсот за луѓето кои не ги попуните до крај</a:t>
            </a:r>
            <a:r>
              <a:rPr lang="mk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m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5827260C-95DC-194B-88B2-0B241DEC43BF}" type="slidenum">
              <a:rPr/>
              <a:pPr/>
              <a:t>1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249707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mk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Како и со сите други лекции и оваа треба да следи сличен облик со агендата и со целите на сесијата утврдени на почетокот на лекцијата</a:t>
            </a:r>
            <a:r>
              <a:rPr lang="mk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mk" sz="1200" b="0" i="0" u="none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m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5827260C-95DC-194B-88B2-0B241DEC43BF}" type="slidenum">
              <a:rPr/>
              <a:pPr/>
              <a:t>3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1577476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mk" sz="1200" b="0" i="0" u="non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Како и со сите други лекции и оваа треба да следи сличен облик со агендата и со целите на сесијата утврдени на почетокот на лекцијата</a:t>
            </a:r>
            <a:r>
              <a:rPr lang="mk" sz="1200" b="0" i="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mk" sz="1200" b="0" i="0" u="none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m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5827260C-95DC-194B-88B2-0B241DEC43BF}" type="slidenum">
              <a:rPr/>
              <a:pPr/>
              <a:t>4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1186550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m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D4504A11-3BA0-4461-A1C5-454F02F9540C}" type="slidenum">
              <a:rPr/>
              <a:pPr/>
              <a:t>6</a:t>
            </a:fld>
            <a:endParaRPr lang="mk"/>
          </a:p>
        </p:txBody>
      </p:sp>
    </p:spTree>
    <p:extLst>
      <p:ext uri="{BB962C8B-B14F-4D97-AF65-F5344CB8AC3E}">
        <p14:creationId xmlns:p14="http://schemas.microsoft.com/office/powerpoint/2010/main" val="4001714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11/9/2017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71975"/>
            <a:ext cx="6400800" cy="1752600"/>
          </a:xfrm>
        </p:spPr>
        <p:txBody>
          <a:bodyPr>
            <a:normAutofit/>
          </a:bodyPr>
          <a:lstStyle/>
          <a:p>
            <a:pPr rtl="0"/>
            <a:r>
              <a:rPr lang="mk" b="0" i="0" u="none" baseline="0"/>
              <a:t>Сесија 1.4.4</a:t>
            </a:r>
          </a:p>
          <a:p>
            <a:pPr rtl="0"/>
            <a:r>
              <a:rPr lang="mk" b="0" i="0" u="none" baseline="0"/>
              <a:t>Затворање на курсот</a:t>
            </a:r>
            <a:endParaRPr lang="mk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2208212"/>
            <a:ext cx="7772400" cy="2020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mk" b="0" i="0" u="none" baseline="0"/>
              <a:t>Воведна oбука за компјутерски криминал, електронски докази и приноси од кривични дела на интернет</a:t>
            </a:r>
          </a:p>
        </p:txBody>
      </p:sp>
      <p:sp>
        <p:nvSpPr>
          <p:cNvPr id="5" name="Rectangle 4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mk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mk" b="1" i="0" u="none" baseline="0">
                <a:solidFill>
                  <a:schemeClr val="bg1"/>
                </a:solidFill>
                <a:latin typeface="Arial Narrow" pitchFamily="34" charset="0"/>
              </a:rPr>
              <a:t>iPROCEEDS </a:t>
            </a:r>
          </a:p>
          <a:p>
            <a:pPr algn="l" rtl="0" eaLnBrk="1" hangingPunct="1">
              <a:spcBef>
                <a:spcPct val="0"/>
              </a:spcBef>
              <a:buFontTx/>
              <a:buNone/>
            </a:pPr>
            <a:r>
              <a:rPr lang="mk" sz="1400" b="1" i="0" u="none" baseline="0">
                <a:solidFill>
                  <a:schemeClr val="bg1"/>
                </a:solidFill>
              </a:rPr>
              <a:t>Проект за таргетирање на приноси од казниви дела преку интернет во југоисточна Европа и Турција</a:t>
            </a:r>
            <a:endParaRPr lang="mk" altLang="en-US" sz="1400" dirty="0">
              <a:solidFill>
                <a:schemeClr val="bg1"/>
              </a:solidFill>
            </a:endParaRPr>
          </a:p>
          <a:p>
            <a:pPr algn="l" rtl="0" eaLnBrk="1" hangingPunct="1">
              <a:spcBef>
                <a:spcPct val="0"/>
              </a:spcBef>
              <a:buFontTx/>
              <a:buNone/>
            </a:pPr>
            <a:endParaRPr lang="mk" alt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093676" cy="4499139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mk" sz="2800" b="0" i="0" u="none" baseline="0"/>
              <a:t>На крајот од оваа сесија, учесниците би требало да можат да:</a:t>
            </a:r>
          </a:p>
          <a:p>
            <a:pPr lvl="0" algn="l" rtl="0"/>
            <a:endParaRPr lang="mk" sz="2800" dirty="0" smtClean="0"/>
          </a:p>
          <a:p>
            <a:pPr lvl="0" algn="l" rtl="0"/>
            <a:r>
              <a:rPr lang="mk" sz="2800" b="0" i="0" u="none" baseline="0"/>
              <a:t>Дадат соодветни повратни информации за курсот и за неговата ефективност</a:t>
            </a:r>
          </a:p>
          <a:p>
            <a:pPr lvl="0" algn="l" rtl="0"/>
            <a:r>
              <a:rPr lang="mk" sz="2800" b="0" i="0" u="none" baseline="0"/>
              <a:t>Да ги пополнат формуларите за евалуација на курсот</a:t>
            </a:r>
          </a:p>
          <a:p>
            <a:pPr algn="l" rtl="0"/>
            <a:r>
              <a:rPr lang="mk" sz="2800" b="0" i="0" u="none" baseline="0"/>
              <a:t>Да го идентификуваат следното ниво на учење кое треба да го преземат за да го подобрат своето знаење и вештините за материјата</a:t>
            </a:r>
            <a:r>
              <a:rPr lang="mk" sz="2400" b="0" i="0" u="none" baseline="0"/>
              <a:t>.</a:t>
            </a:r>
            <a:endParaRPr lang="mk" sz="2800" dirty="0" smtClean="0"/>
          </a:p>
          <a:p>
            <a:pPr algn="l" rtl="0">
              <a:buFont typeface="Wingdings" charset="2"/>
              <a:buChar char="²"/>
            </a:pPr>
            <a:endParaRPr lang="mk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pPr rtl="0"/>
            <a:r>
              <a:rPr lang="mk" b="1" i="0" u="none" baseline="0"/>
              <a:t>Цели на сесијата </a:t>
            </a:r>
            <a:endParaRPr lang="mk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pPr rtl="0"/>
            <a:r>
              <a:rPr lang="mk" b="1" i="0" u="none" baseline="0"/>
              <a:t>Агенда</a:t>
            </a:r>
            <a:endParaRPr lang="mk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3863084"/>
              </p:ext>
            </p:extLst>
          </p:nvPr>
        </p:nvGraphicFramePr>
        <p:xfrm>
          <a:off x="568411" y="2075939"/>
          <a:ext cx="8019534" cy="431250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19534"/>
              </a:tblGrid>
              <a:tr h="862501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Отворање на курсот, вовед и презентација на целите на обука и на содржината</a:t>
                      </a:r>
                      <a:endParaRPr lang="mk" sz="2400" dirty="0">
                        <a:effectLst/>
                      </a:endParaRPr>
                    </a:p>
                  </a:txBody>
                  <a:tcPr marL="68580" marR="68580" marT="17780" marB="17780" anchor="ctr"/>
                </a:tc>
              </a:tr>
              <a:tr h="862501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Вовед во компјутерски криминал, закани, трендови и предизвици</a:t>
                      </a:r>
                      <a:endParaRPr lang="mk" sz="2400" dirty="0">
                        <a:effectLst/>
                      </a:endParaRPr>
                    </a:p>
                  </a:txBody>
                  <a:tcPr marL="68580" marR="68580" marT="17780" marB="17780" anchor="ctr"/>
                </a:tc>
              </a:tr>
              <a:tr h="862501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Вовед во технологија</a:t>
                      </a:r>
                      <a:endParaRPr lang="mk" sz="2400" dirty="0">
                        <a:effectLst/>
                      </a:endParaRPr>
                    </a:p>
                  </a:txBody>
                  <a:tcPr marL="68580" marR="68580" marT="17780" marB="17780" anchor="ctr"/>
                </a:tc>
              </a:tr>
              <a:tr h="862501">
                <a:tc>
                  <a:txBody>
                    <a:bodyPr/>
                    <a:lstStyle/>
                    <a:p>
                      <a:pPr algn="just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Материјални одредби на Конвенцијата за компјутерски криминал од Будимпешта</a:t>
                      </a:r>
                      <a:endParaRPr lang="mk" sz="2400" dirty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862501">
                <a:tc>
                  <a:txBody>
                    <a:bodyPr/>
                    <a:lstStyle/>
                    <a:p>
                      <a:pPr algn="just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Процедурални членови на Конвенцијата за компјутерски криминал од Будимпешта</a:t>
                      </a:r>
                      <a:endParaRPr lang="mk" sz="2400" dirty="0">
                        <a:effectLst/>
                      </a:endParaRPr>
                    </a:p>
                  </a:txBody>
                  <a:tcPr marL="68580" marR="68580" marT="17780" marB="1778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60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pPr rtl="0"/>
            <a:r>
              <a:rPr lang="mk" b="1" i="0" u="none" baseline="0"/>
              <a:t>Агенда</a:t>
            </a:r>
            <a:endParaRPr lang="mk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434982"/>
              </p:ext>
            </p:extLst>
          </p:nvPr>
        </p:nvGraphicFramePr>
        <p:xfrm>
          <a:off x="556056" y="1465548"/>
          <a:ext cx="8081319" cy="486951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81319"/>
              </a:tblGrid>
              <a:tr h="735347">
                <a:tc>
                  <a:txBody>
                    <a:bodyPr/>
                    <a:lstStyle/>
                    <a:p>
                      <a:pPr marL="228600" indent="-228600" algn="just" rtl="0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Вовед во финансиски истраги</a:t>
                      </a:r>
                      <a:endParaRPr lang="mk" sz="2400" dirty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649929">
                <a:tc>
                  <a:txBody>
                    <a:bodyPr/>
                    <a:lstStyle/>
                    <a:p>
                      <a:pPr algn="just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Електронски докази: Практитки и процедури</a:t>
                      </a:r>
                      <a:endParaRPr lang="mk" sz="2400" dirty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649929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Меѓународна и јавно-приватна соработка</a:t>
                      </a:r>
                      <a:endParaRPr lang="mk" sz="2400" dirty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735347">
                <a:tc>
                  <a:txBody>
                    <a:bodyPr/>
                    <a:lstStyle/>
                    <a:p>
                      <a:pPr marL="228600" indent="-228600" algn="just" rtl="0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Идентификување на осомничени на интернетот</a:t>
                      </a:r>
                      <a:endParaRPr lang="mk" sz="2400" dirty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735347">
                <a:tc>
                  <a:txBody>
                    <a:bodyPr/>
                    <a:lstStyle/>
                    <a:p>
                      <a:pPr marL="228600" indent="-228600" algn="just" rtl="0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mk" sz="2400" b="0" i="0" u="none" baseline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Типологии за проток на криминални пари онлајн и типологии</a:t>
                      </a:r>
                      <a:endParaRPr lang="mk" sz="24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17780" marB="17780" anchor="ctr"/>
                </a:tc>
              </a:tr>
              <a:tr h="1331885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Повратни информации од учесници, Прашања и одговори</a:t>
                      </a:r>
                      <a:endParaRPr lang="mk" sz="2400" dirty="0">
                        <a:effectLst/>
                      </a:endParaRPr>
                    </a:p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Давање сертификати.</a:t>
                      </a:r>
                      <a:endParaRPr lang="mk" sz="2400" dirty="0">
                        <a:effectLst/>
                      </a:endParaRPr>
                    </a:p>
                    <a:p>
                      <a:pPr algn="l" rt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mk" sz="2400" b="0" i="0" u="none" baseline="0">
                          <a:effectLst/>
                        </a:rPr>
                        <a:t>Завршен </a:t>
                      </a:r>
                      <a:r>
                        <a:rPr lang="mk" sz="2400" b="0" i="0" u="none" kern="1200" baseline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збор</a:t>
                      </a:r>
                      <a:endParaRPr lang="mk" sz="2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1778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mk" sz="3600" b="1" i="0" u="none" baseline="0"/>
              <a:t>Формулари за евалуација</a:t>
            </a:r>
            <a:endParaRPr lang="mk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mk" b="0" i="0" u="none" baseline="0"/>
              <a:t>Се бараат од СЕ за евалуација</a:t>
            </a:r>
          </a:p>
          <a:p>
            <a:pPr algn="l" rtl="0"/>
            <a:r>
              <a:rPr lang="mk" b="0" i="0" u="none" baseline="0"/>
              <a:t>Се користат за да се подобри курсот во иднина</a:t>
            </a:r>
          </a:p>
          <a:p>
            <a:pPr algn="l" rtl="0"/>
            <a:r>
              <a:rPr lang="mk" b="0" i="0" u="none" baseline="0"/>
              <a:t>Корисен е само ако го пополните</a:t>
            </a:r>
          </a:p>
          <a:p>
            <a:pPr algn="l" rtl="0"/>
            <a:r>
              <a:rPr lang="mk" b="0" i="0" u="none" baseline="0"/>
              <a:t>Ве молиме да го пополнете и вратите на инструкторот </a:t>
            </a:r>
          </a:p>
        </p:txBody>
      </p:sp>
    </p:spTree>
    <p:extLst>
      <p:ext uri="{BB962C8B-B14F-4D97-AF65-F5344CB8AC3E}">
        <p14:creationId xmlns:p14="http://schemas.microsoft.com/office/powerpoint/2010/main" val="2559783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mk" sz="5400" b="1" i="0" u="none" baseline="0"/>
              <a:t>Прашања</a:t>
            </a:r>
            <a:endParaRPr lang="mk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3092</TotalTime>
  <Words>358</Words>
  <Application>Microsoft Office PowerPoint</Application>
  <PresentationFormat>On-screen Show (4:3)</PresentationFormat>
  <Paragraphs>39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Цели на сесијата </vt:lpstr>
      <vt:lpstr>Агенда</vt:lpstr>
      <vt:lpstr>Агенда</vt:lpstr>
      <vt:lpstr>Формулари за евалуација</vt:lpstr>
      <vt:lpstr>PowerPoint Presentation</vt:lpstr>
    </vt:vector>
  </TitlesOfParts>
  <Company>Technology Risk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Alkemist</cp:lastModifiedBy>
  <cp:revision>30</cp:revision>
  <dcterms:created xsi:type="dcterms:W3CDTF">2012-01-30T11:04:42Z</dcterms:created>
  <dcterms:modified xsi:type="dcterms:W3CDTF">2017-11-09T18:41:49Z</dcterms:modified>
</cp:coreProperties>
</file>